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6" r:id="rId6"/>
    <p:sldId id="262" r:id="rId7"/>
    <p:sldId id="263" r:id="rId8"/>
    <p:sldId id="259" r:id="rId9"/>
    <p:sldId id="267" r:id="rId10"/>
    <p:sldId id="260" r:id="rId11"/>
    <p:sldId id="265" r:id="rId12"/>
    <p:sldId id="264" r:id="rId1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8BE6F-0070-4016-80A0-67942A68483B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076EC-53C8-47A7-B91A-00A2A6931F31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 rot="601221">
            <a:off x="3405671" y="2773007"/>
            <a:ext cx="5690178" cy="1052303"/>
          </a:xfrm>
        </p:spPr>
        <p:txBody>
          <a:bodyPr>
            <a:normAutofit fontScale="90000"/>
          </a:bodyPr>
          <a:lstStyle/>
          <a:p>
            <a:r>
              <a:rPr lang="sk-SK" sz="5000" b="1" i="1" dirty="0" smtClean="0">
                <a:solidFill>
                  <a:schemeClr val="bg1"/>
                </a:solidFill>
              </a:rPr>
              <a:t>Historický vývoj Slovenska</a:t>
            </a:r>
            <a:endParaRPr lang="sk-SK" sz="5000" b="1" i="1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643702" y="5934084"/>
            <a:ext cx="3271838" cy="923916"/>
          </a:xfrm>
        </p:spPr>
        <p:txBody>
          <a:bodyPr>
            <a:normAutofit fontScale="55000" lnSpcReduction="20000"/>
          </a:bodyPr>
          <a:lstStyle/>
          <a:p>
            <a:r>
              <a:rPr lang="sk-SK" b="1" i="1" dirty="0" smtClean="0">
                <a:solidFill>
                  <a:schemeClr val="tx1"/>
                </a:solidFill>
              </a:rPr>
              <a:t>Sofia </a:t>
            </a:r>
            <a:r>
              <a:rPr lang="sk-SK" b="1" i="1" dirty="0" err="1" smtClean="0">
                <a:solidFill>
                  <a:schemeClr val="tx1"/>
                </a:solidFill>
              </a:rPr>
              <a:t>Blahútová</a:t>
            </a:r>
            <a:endParaRPr lang="sk-SK" b="1" i="1" dirty="0" smtClean="0">
              <a:solidFill>
                <a:schemeClr val="tx1"/>
              </a:solidFill>
            </a:endParaRPr>
          </a:p>
          <a:p>
            <a:r>
              <a:rPr lang="sk-SK" b="1" i="1" dirty="0" err="1" smtClean="0">
                <a:solidFill>
                  <a:schemeClr val="tx1"/>
                </a:solidFill>
              </a:rPr>
              <a:t>Gegografia</a:t>
            </a:r>
            <a:endParaRPr lang="sk-SK" b="1" i="1" dirty="0">
              <a:solidFill>
                <a:schemeClr val="tx1"/>
              </a:solidFill>
            </a:endParaRPr>
          </a:p>
          <a:p>
            <a:r>
              <a:rPr lang="sk-SK" b="1" i="1" dirty="0" smtClean="0">
                <a:solidFill>
                  <a:schemeClr val="tx1"/>
                </a:solidFill>
              </a:rPr>
              <a:t>9.B, 2013/14</a:t>
            </a:r>
            <a:endParaRPr lang="sk-SK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FF5050">
                <a:alpha val="23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85000" lnSpcReduction="20000"/>
          </a:bodyPr>
          <a:lstStyle/>
          <a:p>
            <a:r>
              <a:rPr lang="sk-SK" i="1" dirty="0" smtClean="0"/>
              <a:t>Z hospodársky zaostalejšieho Uhorska sa vyčlenilo </a:t>
            </a:r>
            <a:r>
              <a:rPr lang="sk-SK" b="1" i="1" dirty="0" smtClean="0"/>
              <a:t>Slovensko.</a:t>
            </a:r>
          </a:p>
          <a:p>
            <a:endParaRPr lang="sk-SK" b="1" i="1" dirty="0" smtClean="0"/>
          </a:p>
          <a:p>
            <a:r>
              <a:rPr lang="sk-SK" i="1" dirty="0" smtClean="0"/>
              <a:t>Jeho západné a severné hranice súhlasia s historickou hranicou Uhorska s rakúskom a Poľskom.</a:t>
            </a:r>
          </a:p>
          <a:p>
            <a:r>
              <a:rPr lang="sk-SK" i="1" dirty="0" smtClean="0"/>
              <a:t>Problematické bolo vymedziť južnú hranicu voči Maďarsku.</a:t>
            </a:r>
          </a:p>
          <a:p>
            <a:r>
              <a:rPr lang="sk-SK" i="1" dirty="0" smtClean="0"/>
              <a:t>Určená bola na </a:t>
            </a:r>
            <a:r>
              <a:rPr lang="sk-SK" b="1" i="1" dirty="0" smtClean="0"/>
              <a:t>Parížskej mierovej konferencii 12.júna 1919 </a:t>
            </a:r>
            <a:r>
              <a:rPr lang="sk-SK" i="1" dirty="0" smtClean="0"/>
              <a:t>a obsahuje ju </a:t>
            </a:r>
            <a:r>
              <a:rPr lang="sk-SK" b="1" i="1" dirty="0" smtClean="0"/>
              <a:t>Trianonská zmluva (</a:t>
            </a:r>
            <a:r>
              <a:rPr lang="sk-SK" i="1" dirty="0" smtClean="0"/>
              <a:t>4.júna 1920).</a:t>
            </a:r>
          </a:p>
          <a:p>
            <a:pPr>
              <a:buNone/>
            </a:pPr>
            <a:endParaRPr lang="sk-SK" dirty="0" smtClean="0"/>
          </a:p>
          <a:p>
            <a:r>
              <a:rPr lang="sk-SK" dirty="0" smtClean="0"/>
              <a:t>22.11.1938 autonómia Slovenska .</a:t>
            </a:r>
          </a:p>
          <a:p>
            <a:endParaRPr lang="sk-SK" dirty="0" smtClean="0"/>
          </a:p>
          <a:p>
            <a:r>
              <a:rPr lang="sk-SK" dirty="0" smtClean="0"/>
              <a:t>Prvý krát vznikol Slovenský štát po 1.sv. vojne 14.3.1939.</a:t>
            </a:r>
            <a:endParaRPr lang="sk-SK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i="1" dirty="0" smtClean="0"/>
              <a:t>Slovenská republika</a:t>
            </a:r>
            <a:endParaRPr lang="sk-SK" b="1" i="1" dirty="0"/>
          </a:p>
        </p:txBody>
      </p:sp>
      <p:pic>
        <p:nvPicPr>
          <p:cNvPr id="4" name="Obrázok 3" descr="vlajka_sv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13884">
            <a:off x="2841759" y="1890223"/>
            <a:ext cx="3856977" cy="2571318"/>
          </a:xfrm>
          <a:prstGeom prst="rect">
            <a:avLst/>
          </a:prstGeom>
        </p:spPr>
      </p:pic>
      <p:pic>
        <p:nvPicPr>
          <p:cNvPr id="5" name="Obrázok 4" descr="prevziať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22298">
            <a:off x="537760" y="1615948"/>
            <a:ext cx="1624960" cy="2029179"/>
          </a:xfrm>
          <a:prstGeom prst="rect">
            <a:avLst/>
          </a:prstGeom>
        </p:spPr>
      </p:pic>
      <p:pic>
        <p:nvPicPr>
          <p:cNvPr id="6" name="Obrázok 5" descr="prevziať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93003">
            <a:off x="1349982" y="4430393"/>
            <a:ext cx="1921912" cy="1862906"/>
          </a:xfrm>
          <a:prstGeom prst="rect">
            <a:avLst/>
          </a:prstGeom>
        </p:spPr>
      </p:pic>
      <p:pic>
        <p:nvPicPr>
          <p:cNvPr id="7" name="Obrázok 6" descr="Mapa_Slovenska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66394">
            <a:off x="4945237" y="5123765"/>
            <a:ext cx="2447055" cy="1338539"/>
          </a:xfrm>
          <a:prstGeom prst="rect">
            <a:avLst/>
          </a:prstGeom>
        </p:spPr>
      </p:pic>
      <p:pic>
        <p:nvPicPr>
          <p:cNvPr id="8" name="Obrázok 7" descr="JB3188f4_hymn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83693">
            <a:off x="5880864" y="1417477"/>
            <a:ext cx="2852756" cy="1901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Slovensko obry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06073">
            <a:off x="267261" y="1210252"/>
            <a:ext cx="8933884" cy="4605914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 rot="364482">
            <a:off x="1173251" y="3011148"/>
            <a:ext cx="8358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6000" b="1" i="1" dirty="0" smtClean="0"/>
              <a:t>Ďakujem za pozornosť</a:t>
            </a:r>
            <a:endParaRPr lang="sk-SK" sz="60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FF5050">
                <a:alpha val="23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i="1" dirty="0" smtClean="0"/>
              <a:t>Historický vývoj Slovenska</a:t>
            </a:r>
            <a:endParaRPr lang="sk-SK" b="1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i="1" dirty="0" smtClean="0"/>
              <a:t>Slovenská republika </a:t>
            </a:r>
            <a:r>
              <a:rPr lang="sk-SK" i="1" dirty="0" smtClean="0"/>
              <a:t>síce patrí do skupiny najmladších štátov EU, ale územie našej krajiny má dlhú históriu, po ktorej zostalo množstvo pamiatok.</a:t>
            </a:r>
          </a:p>
          <a:p>
            <a:endParaRPr lang="sk-SK" i="1" dirty="0" smtClean="0"/>
          </a:p>
          <a:p>
            <a:r>
              <a:rPr lang="sk-SK" i="1" dirty="0"/>
              <a:t>Slovenská republika vznikla </a:t>
            </a:r>
            <a:r>
              <a:rPr lang="sk-SK" i="1" dirty="0" smtClean="0"/>
              <a:t>ako </a:t>
            </a:r>
            <a:r>
              <a:rPr lang="sk-SK" i="1" dirty="0"/>
              <a:t>samostatný štát po rozdelení </a:t>
            </a:r>
            <a:r>
              <a:rPr lang="sk-SK" b="1" i="1" dirty="0"/>
              <a:t>Českej</a:t>
            </a:r>
            <a:r>
              <a:rPr lang="sk-SK" i="1" dirty="0"/>
              <a:t> a </a:t>
            </a:r>
            <a:r>
              <a:rPr lang="sk-SK" b="1" i="1" dirty="0"/>
              <a:t>Slovenskej Federatívnej Republiky 1.januára 1993.</a:t>
            </a:r>
            <a:r>
              <a:rPr lang="sk-SK" i="1" dirty="0"/>
              <a:t>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Druhá_Československá_republika_19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071678"/>
            <a:ext cx="8715404" cy="4031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BlokTextu 4"/>
          <p:cNvSpPr txBox="1"/>
          <p:nvPr/>
        </p:nvSpPr>
        <p:spPr>
          <a:xfrm>
            <a:off x="1214414" y="571480"/>
            <a:ext cx="642942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500" b="1" i="1" dirty="0" smtClean="0"/>
              <a:t>Československá mapa</a:t>
            </a:r>
            <a:endParaRPr lang="sk-SK" sz="4500" b="1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FF5050">
                <a:alpha val="23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i="1" dirty="0" smtClean="0"/>
              <a:t>Začiatky nášho štátneho útvaru</a:t>
            </a:r>
            <a:endParaRPr lang="sk-SK" b="1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k-SK" sz="3800" i="1" dirty="0"/>
              <a:t>Začiatky nášho štátneho útvaru sú späté s príchodom </a:t>
            </a:r>
            <a:r>
              <a:rPr lang="sk-SK" sz="3800" b="1" i="1" dirty="0"/>
              <a:t>Slovanov, </a:t>
            </a:r>
            <a:r>
              <a:rPr lang="sk-SK" sz="3800" i="1" dirty="0"/>
              <a:t>ktorí na našom území prevládali už v </a:t>
            </a:r>
            <a:r>
              <a:rPr lang="sk-SK" sz="3800" b="1" i="1" dirty="0" smtClean="0"/>
              <a:t>5. – 6 storočí n. l.</a:t>
            </a:r>
          </a:p>
          <a:p>
            <a:endParaRPr lang="sk-SK" sz="3800" b="1" i="1" dirty="0" smtClean="0"/>
          </a:p>
          <a:p>
            <a:r>
              <a:rPr lang="sk-SK" sz="3800" i="1" dirty="0" smtClean="0"/>
              <a:t>V </a:t>
            </a:r>
            <a:r>
              <a:rPr lang="sk-SK" sz="3800" b="1" i="1" dirty="0"/>
              <a:t>7.storočí</a:t>
            </a:r>
            <a:r>
              <a:rPr lang="sk-SK" sz="3800" i="1" dirty="0"/>
              <a:t> (623-658) vytvorili pod vedením franského kupca Sama </a:t>
            </a:r>
            <a:r>
              <a:rPr lang="sk-SK" sz="3800" b="1" i="1" dirty="0"/>
              <a:t>Samovu ríšu</a:t>
            </a:r>
            <a:r>
              <a:rPr lang="sk-SK" sz="3800" i="1" dirty="0"/>
              <a:t>, aby mohli odolávať avarským nájazdom z východu a Franskej ríši zo západu. </a:t>
            </a:r>
            <a:endParaRPr lang="sk-SK" sz="3800" i="1" dirty="0" smtClean="0"/>
          </a:p>
          <a:p>
            <a:endParaRPr lang="sk-SK" sz="3800" i="1" dirty="0" smtClean="0"/>
          </a:p>
          <a:p>
            <a:r>
              <a:rPr lang="sk-SK" sz="3800" i="1" dirty="0" smtClean="0"/>
              <a:t>Prvým štátnym útvarom na väčšine územia Slovenska bolo </a:t>
            </a:r>
            <a:r>
              <a:rPr lang="sk-SK" sz="3800" b="1" i="1" dirty="0" smtClean="0"/>
              <a:t>Nitrianske kniežatstvo. </a:t>
            </a:r>
            <a:r>
              <a:rPr lang="sk-SK" sz="3800" i="1" dirty="0"/>
              <a:t>Toto sa po spojení s </a:t>
            </a:r>
            <a:r>
              <a:rPr lang="sk-SK" sz="3800" b="1" i="1" dirty="0"/>
              <a:t>Moravským kniežatstvom </a:t>
            </a:r>
            <a:r>
              <a:rPr lang="sk-SK" sz="3800" i="1" dirty="0"/>
              <a:t>v roku </a:t>
            </a:r>
            <a:r>
              <a:rPr lang="sk-SK" sz="3800" b="1" i="1" dirty="0"/>
              <a:t>833</a:t>
            </a:r>
            <a:r>
              <a:rPr lang="sk-SK" sz="3800" i="1" dirty="0"/>
              <a:t> stalo súčasťou </a:t>
            </a:r>
            <a:r>
              <a:rPr lang="sk-SK" sz="3800" b="1" i="1" dirty="0"/>
              <a:t>Veľkomoravskej </a:t>
            </a:r>
            <a:r>
              <a:rPr lang="sk-SK" sz="3800" b="1" i="1" dirty="0" smtClean="0"/>
              <a:t>ríše. </a:t>
            </a:r>
            <a:r>
              <a:rPr lang="sk-SK" sz="3800" i="1" dirty="0" smtClean="0"/>
              <a:t>Najväčší rozsah dosiahla počas vlády panovníka Svätopluka. Jeho nasledovníci však nedokázali ríšu ubrániť, a tak sa čoskoro rozpadla.</a:t>
            </a:r>
          </a:p>
          <a:p>
            <a:endParaRPr lang="sk-SK" sz="3800" b="1" i="1" dirty="0"/>
          </a:p>
          <a:p>
            <a:endParaRPr lang="sk-SK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20000">
              <a:srgbClr val="FF5050">
                <a:alpha val="23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sk-SK" i="1" dirty="0" smtClean="0"/>
              <a:t>Po rozpade Veľkomoravskej ríše na začiatku </a:t>
            </a:r>
            <a:r>
              <a:rPr lang="sk-SK" b="1" i="1" dirty="0" smtClean="0"/>
              <a:t>10.storočia</a:t>
            </a:r>
            <a:r>
              <a:rPr lang="sk-SK" i="1" dirty="0" smtClean="0"/>
              <a:t> sa území Slovenska postupne včleňovalo do </a:t>
            </a:r>
            <a:r>
              <a:rPr lang="sk-SK" b="1" i="1" dirty="0" smtClean="0"/>
              <a:t>uhorského štátu. </a:t>
            </a:r>
          </a:p>
          <a:p>
            <a:endParaRPr lang="sk-SK" b="1" i="1" dirty="0" smtClean="0"/>
          </a:p>
          <a:p>
            <a:r>
              <a:rPr lang="sk-SK" i="1" dirty="0" smtClean="0"/>
              <a:t>S Uhorskom malo Slovensko spoločný osud až do </a:t>
            </a:r>
            <a:r>
              <a:rPr lang="sk-SK" b="1" i="1" dirty="0" smtClean="0"/>
              <a:t>20. st. </a:t>
            </a:r>
            <a:r>
              <a:rPr lang="sk-SK" i="1" dirty="0" smtClean="0"/>
              <a:t>Spolu s ním sa v </a:t>
            </a:r>
            <a:r>
              <a:rPr lang="sk-SK" b="1" i="1" dirty="0" smtClean="0"/>
              <a:t>16. st. </a:t>
            </a:r>
            <a:r>
              <a:rPr lang="sk-SK" i="1" dirty="0" smtClean="0"/>
              <a:t>stalo </a:t>
            </a:r>
            <a:r>
              <a:rPr lang="sk-SK" b="1" i="1" dirty="0" smtClean="0"/>
              <a:t>súčasťou ríše Habsburgovcov, </a:t>
            </a:r>
            <a:r>
              <a:rPr lang="sk-SK" i="1" dirty="0" smtClean="0"/>
              <a:t>premenenej v </a:t>
            </a:r>
            <a:r>
              <a:rPr lang="sk-SK" b="1" i="1" dirty="0" smtClean="0"/>
              <a:t>19. st</a:t>
            </a:r>
            <a:r>
              <a:rPr lang="sk-SK" i="1" dirty="0" smtClean="0"/>
              <a:t>. na </a:t>
            </a:r>
            <a:r>
              <a:rPr lang="sk-SK" b="1" i="1" dirty="0" err="1" smtClean="0"/>
              <a:t>Rakúsko-Uhorsko</a:t>
            </a:r>
            <a:r>
              <a:rPr lang="sk-SK" b="1" i="1" dirty="0" smtClean="0"/>
              <a:t>.</a:t>
            </a:r>
            <a:endParaRPr lang="sk-SK" i="1" dirty="0" smtClean="0"/>
          </a:p>
          <a:p>
            <a:endParaRPr lang="sk-SK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i="1" dirty="0" smtClean="0"/>
              <a:t>Samova ríša </a:t>
            </a:r>
            <a:endParaRPr lang="sk-SK" b="1" i="1" dirty="0"/>
          </a:p>
        </p:txBody>
      </p:sp>
      <p:pic>
        <p:nvPicPr>
          <p:cNvPr id="4" name="Zástupný symbol obsahu 3" descr="samov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1802" y="1500174"/>
            <a:ext cx="550030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 descr="sam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1571612"/>
            <a:ext cx="2228850" cy="238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i="1" dirty="0" smtClean="0"/>
              <a:t>Veľkomoravská ríša</a:t>
            </a:r>
            <a:endParaRPr lang="sk-SK" b="1" i="1" dirty="0"/>
          </a:p>
        </p:txBody>
      </p:sp>
      <p:pic>
        <p:nvPicPr>
          <p:cNvPr id="4" name="Zástupný symbol obsahu 3" descr="foto_str10_m24_velka_morav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160989"/>
            <a:ext cx="5643602" cy="5697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dĺžnik 4"/>
          <p:cNvSpPr/>
          <p:nvPr/>
        </p:nvSpPr>
        <p:spPr>
          <a:xfrm>
            <a:off x="6072198" y="1285860"/>
            <a:ext cx="642942" cy="57150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BlokTextu 5"/>
          <p:cNvSpPr txBox="1"/>
          <p:nvPr/>
        </p:nvSpPr>
        <p:spPr>
          <a:xfrm>
            <a:off x="7072330" y="1214422"/>
            <a:ext cx="17859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500" b="1" i="1" dirty="0" smtClean="0"/>
              <a:t>Územie jadra Veľkomoravskej  ríše (pol. 9st.)</a:t>
            </a:r>
            <a:endParaRPr lang="sk-SK" sz="1500" b="1" i="1" dirty="0"/>
          </a:p>
        </p:txBody>
      </p:sp>
      <p:sp>
        <p:nvSpPr>
          <p:cNvPr id="8" name="Obdĺžnik 7"/>
          <p:cNvSpPr/>
          <p:nvPr/>
        </p:nvSpPr>
        <p:spPr>
          <a:xfrm>
            <a:off x="6072198" y="2285992"/>
            <a:ext cx="571504" cy="50006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BlokTextu 8"/>
          <p:cNvSpPr txBox="1"/>
          <p:nvPr/>
        </p:nvSpPr>
        <p:spPr>
          <a:xfrm>
            <a:off x="7215206" y="2214555"/>
            <a:ext cx="15716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500" b="1" i="1" dirty="0" smtClean="0"/>
              <a:t>Územie za vlády Svätopluka (833 -  907)</a:t>
            </a:r>
            <a:endParaRPr lang="sk-SK" sz="1500" b="1" i="1" dirty="0"/>
          </a:p>
        </p:txBody>
      </p:sp>
      <p:sp>
        <p:nvSpPr>
          <p:cNvPr id="10" name="Obdĺžnik 9"/>
          <p:cNvSpPr/>
          <p:nvPr/>
        </p:nvSpPr>
        <p:spPr>
          <a:xfrm>
            <a:off x="6000760" y="3143248"/>
            <a:ext cx="714380" cy="642942"/>
          </a:xfrm>
          <a:prstGeom prst="rect">
            <a:avLst/>
          </a:prstGeom>
          <a:solidFill>
            <a:srgbClr val="FFFF0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BlokTextu 11"/>
          <p:cNvSpPr txBox="1"/>
          <p:nvPr/>
        </p:nvSpPr>
        <p:spPr>
          <a:xfrm>
            <a:off x="7215206" y="3071810"/>
            <a:ext cx="19287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500" b="1" i="1" dirty="0" smtClean="0"/>
              <a:t>Územie pravdepodobne ovládané za vlády Svätopluka.</a:t>
            </a:r>
            <a:endParaRPr lang="sk-SK" sz="1500" b="1" i="1" dirty="0"/>
          </a:p>
        </p:txBody>
      </p:sp>
      <p:pic>
        <p:nvPicPr>
          <p:cNvPr id="13" name="Obrázok 12" descr="57-w-svatoplu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3929066"/>
            <a:ext cx="1900234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BlokTextu 13"/>
          <p:cNvSpPr txBox="1"/>
          <p:nvPr/>
        </p:nvSpPr>
        <p:spPr>
          <a:xfrm rot="1538512">
            <a:off x="7713697" y="4405234"/>
            <a:ext cx="1357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i="1" dirty="0" smtClean="0"/>
              <a:t>Kráľ Svätopluk</a:t>
            </a:r>
            <a:endParaRPr lang="sk-SK" b="1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FF5050">
                <a:alpha val="23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Autofit/>
          </a:bodyPr>
          <a:lstStyle/>
          <a:p>
            <a:r>
              <a:rPr lang="sk-SK" sz="3000" i="1" dirty="0" smtClean="0"/>
              <a:t>Územie obývané Slovákmi netvorilo až do roku </a:t>
            </a:r>
            <a:r>
              <a:rPr lang="sk-SK" sz="3000" b="1" i="1" dirty="0" smtClean="0"/>
              <a:t>1918 samostatný štátny </a:t>
            </a:r>
            <a:r>
              <a:rPr lang="sk-SK" sz="3000" i="1" dirty="0" smtClean="0"/>
              <a:t>ani </a:t>
            </a:r>
            <a:r>
              <a:rPr lang="sk-SK" sz="3000" b="1" i="1" dirty="0" smtClean="0"/>
              <a:t>administratívny útvar.</a:t>
            </a:r>
          </a:p>
          <a:p>
            <a:pPr>
              <a:buNone/>
            </a:pPr>
            <a:endParaRPr lang="sk-SK" sz="3000" b="1" i="1" dirty="0" smtClean="0"/>
          </a:p>
          <a:p>
            <a:r>
              <a:rPr lang="sk-SK" sz="3000" b="1" i="1" dirty="0" smtClean="0"/>
              <a:t>Názov Slovensko </a:t>
            </a:r>
            <a:r>
              <a:rPr lang="sk-SK" sz="3000" i="1" dirty="0" smtClean="0"/>
              <a:t>sa objavuje v Čechách na začiatku </a:t>
            </a:r>
            <a:r>
              <a:rPr lang="sk-SK" sz="3000" b="1" i="1" dirty="0" smtClean="0"/>
              <a:t>19.storočia.</a:t>
            </a:r>
          </a:p>
          <a:p>
            <a:endParaRPr lang="sk-SK" sz="3000" b="1" i="1" dirty="0" smtClean="0"/>
          </a:p>
          <a:p>
            <a:r>
              <a:rPr lang="sk-SK" sz="3000" i="1" dirty="0" smtClean="0"/>
              <a:t>Prvý pokus o ohraničenie územia Slovenska je obsiahnutý v Žiadostiach slovenského národa z roku </a:t>
            </a:r>
            <a:r>
              <a:rPr lang="sk-SK" sz="3000" b="1" i="1" dirty="0" smtClean="0"/>
              <a:t>1848.</a:t>
            </a:r>
          </a:p>
          <a:p>
            <a:endParaRPr lang="sk-SK" sz="2000" b="1" i="1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FF5050">
                <a:alpha val="23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r>
              <a:rPr lang="sk-SK" i="1" dirty="0" smtClean="0"/>
              <a:t>Priaznivé podmienky na osamostatnenie územia obývaného Slovákmi sa vytvorili až po rozpade </a:t>
            </a:r>
            <a:r>
              <a:rPr lang="sk-SK" b="1" i="1" dirty="0" smtClean="0"/>
              <a:t>Rakúsko- Uhorska v roku 1918. </a:t>
            </a:r>
          </a:p>
          <a:p>
            <a:endParaRPr lang="sk-SK" b="1" i="1" dirty="0" smtClean="0"/>
          </a:p>
          <a:p>
            <a:r>
              <a:rPr lang="sk-SK" i="1" dirty="0" smtClean="0"/>
              <a:t>Vtedy vzniklo na územie bývalej monarchie viacero štátov, ktoré sa už dávno snažili vymaniť spod nemeckého a maďarského národnostného útlaku.</a:t>
            </a:r>
          </a:p>
          <a:p>
            <a:r>
              <a:rPr lang="sk-SK" i="1" dirty="0" smtClean="0"/>
              <a:t>Jedným z nich bola </a:t>
            </a:r>
            <a:r>
              <a:rPr lang="sk-SK" b="1" i="1" dirty="0" smtClean="0"/>
              <a:t>Česko-slovenská republika</a:t>
            </a:r>
            <a:r>
              <a:rPr lang="sk-SK" i="1" dirty="0" smtClean="0"/>
              <a:t> </a:t>
            </a:r>
            <a:r>
              <a:rPr lang="sk-SK" b="1" i="1" dirty="0" smtClean="0"/>
              <a:t>28.10. 1918 . </a:t>
            </a:r>
            <a:endParaRPr lang="sk-SK" i="1" dirty="0" smtClean="0"/>
          </a:p>
          <a:p>
            <a:endParaRPr lang="sk-S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316</Words>
  <Application>Microsoft Office PowerPoint</Application>
  <PresentationFormat>Prezentácia na obrazovke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3" baseType="lpstr">
      <vt:lpstr>Motív Office</vt:lpstr>
      <vt:lpstr>Historický vývoj Slovenska</vt:lpstr>
      <vt:lpstr>Historický vývoj Slovenska</vt:lpstr>
      <vt:lpstr>Snímka 3</vt:lpstr>
      <vt:lpstr>Začiatky nášho štátneho útvaru</vt:lpstr>
      <vt:lpstr>Snímka 5</vt:lpstr>
      <vt:lpstr>Samova ríša </vt:lpstr>
      <vt:lpstr>Veľkomoravská ríša</vt:lpstr>
      <vt:lpstr>Snímka 8</vt:lpstr>
      <vt:lpstr>Snímka 9</vt:lpstr>
      <vt:lpstr>Snímka 10</vt:lpstr>
      <vt:lpstr>Slovenská republika</vt:lpstr>
      <vt:lpstr>Snímka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Historický vývoj Slovenska</dc:title>
  <dc:creator>skola</dc:creator>
  <cp:lastModifiedBy>skola</cp:lastModifiedBy>
  <cp:revision>12</cp:revision>
  <dcterms:created xsi:type="dcterms:W3CDTF">2013-12-03T07:04:26Z</dcterms:created>
  <dcterms:modified xsi:type="dcterms:W3CDTF">2013-12-12T11:59:24Z</dcterms:modified>
</cp:coreProperties>
</file>